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2404050" cy="43205400"/>
  <p:notesSz cx="6858000" cy="9144000"/>
  <p:defaultTextStyle>
    <a:defPPr>
      <a:defRPr lang="fr-F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312" y="-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8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7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5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0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6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8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128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43850" y="10901365"/>
            <a:ext cx="76970870" cy="2322490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53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25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98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862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72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588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452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314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177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03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6902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248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3846" y="63507966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685960" y="63507966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4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626" indent="0">
              <a:buNone/>
              <a:defRPr sz="9500" b="1"/>
            </a:lvl2pPr>
            <a:lvl3pPr marL="4317251" indent="0">
              <a:buNone/>
              <a:defRPr sz="8500" b="1"/>
            </a:lvl3pPr>
            <a:lvl4pPr marL="6475887" indent="0">
              <a:buNone/>
              <a:defRPr sz="7600" b="1"/>
            </a:lvl4pPr>
            <a:lvl5pPr marL="8634522" indent="0">
              <a:buNone/>
              <a:defRPr sz="7600" b="1"/>
            </a:lvl5pPr>
            <a:lvl6pPr marL="10793147" indent="0">
              <a:buNone/>
              <a:defRPr sz="7600" b="1"/>
            </a:lvl6pPr>
            <a:lvl7pPr marL="12951773" indent="0">
              <a:buNone/>
              <a:defRPr sz="7600" b="1"/>
            </a:lvl7pPr>
            <a:lvl8pPr marL="15110399" indent="0">
              <a:buNone/>
              <a:defRPr sz="7600" b="1"/>
            </a:lvl8pPr>
            <a:lvl9pPr marL="17269025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626" indent="0">
              <a:buNone/>
              <a:defRPr sz="9500" b="1"/>
            </a:lvl2pPr>
            <a:lvl3pPr marL="4317251" indent="0">
              <a:buNone/>
              <a:defRPr sz="8500" b="1"/>
            </a:lvl3pPr>
            <a:lvl4pPr marL="6475887" indent="0">
              <a:buNone/>
              <a:defRPr sz="7600" b="1"/>
            </a:lvl4pPr>
            <a:lvl5pPr marL="8634522" indent="0">
              <a:buNone/>
              <a:defRPr sz="7600" b="1"/>
            </a:lvl5pPr>
            <a:lvl6pPr marL="10793147" indent="0">
              <a:buNone/>
              <a:defRPr sz="7600" b="1"/>
            </a:lvl6pPr>
            <a:lvl7pPr marL="12951773" indent="0">
              <a:buNone/>
              <a:defRPr sz="7600" b="1"/>
            </a:lvl7pPr>
            <a:lvl8pPr marL="15110399" indent="0">
              <a:buNone/>
              <a:defRPr sz="7600" b="1"/>
            </a:lvl8pPr>
            <a:lvl9pPr marL="17269025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38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166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282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19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19" y="9041158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8626" indent="0">
              <a:buNone/>
              <a:defRPr sz="5700"/>
            </a:lvl2pPr>
            <a:lvl3pPr marL="4317251" indent="0">
              <a:buNone/>
              <a:defRPr sz="4700"/>
            </a:lvl3pPr>
            <a:lvl4pPr marL="6475887" indent="0">
              <a:buNone/>
              <a:defRPr sz="4300"/>
            </a:lvl4pPr>
            <a:lvl5pPr marL="8634522" indent="0">
              <a:buNone/>
              <a:defRPr sz="4300"/>
            </a:lvl5pPr>
            <a:lvl6pPr marL="10793147" indent="0">
              <a:buNone/>
              <a:defRPr sz="4300"/>
            </a:lvl6pPr>
            <a:lvl7pPr marL="12951773" indent="0">
              <a:buNone/>
              <a:defRPr sz="4300"/>
            </a:lvl7pPr>
            <a:lvl8pPr marL="15110399" indent="0">
              <a:buNone/>
              <a:defRPr sz="4300"/>
            </a:lvl8pPr>
            <a:lvl9pPr marL="17269025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623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8626" indent="0">
              <a:buNone/>
              <a:defRPr sz="13200"/>
            </a:lvl2pPr>
            <a:lvl3pPr marL="4317251" indent="0">
              <a:buNone/>
              <a:defRPr sz="11300"/>
            </a:lvl3pPr>
            <a:lvl4pPr marL="6475887" indent="0">
              <a:buNone/>
              <a:defRPr sz="9500"/>
            </a:lvl4pPr>
            <a:lvl5pPr marL="8634522" indent="0">
              <a:buNone/>
              <a:defRPr sz="9500"/>
            </a:lvl5pPr>
            <a:lvl6pPr marL="10793147" indent="0">
              <a:buNone/>
              <a:defRPr sz="9500"/>
            </a:lvl6pPr>
            <a:lvl7pPr marL="12951773" indent="0">
              <a:buNone/>
              <a:defRPr sz="9500"/>
            </a:lvl7pPr>
            <a:lvl8pPr marL="15110399" indent="0">
              <a:buNone/>
              <a:defRPr sz="9500"/>
            </a:lvl8pPr>
            <a:lvl9pPr marL="17269025" indent="0">
              <a:buNone/>
              <a:defRPr sz="9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8626" indent="0">
              <a:buNone/>
              <a:defRPr sz="5700"/>
            </a:lvl2pPr>
            <a:lvl3pPr marL="4317251" indent="0">
              <a:buNone/>
              <a:defRPr sz="4700"/>
            </a:lvl3pPr>
            <a:lvl4pPr marL="6475887" indent="0">
              <a:buNone/>
              <a:defRPr sz="4300"/>
            </a:lvl4pPr>
            <a:lvl5pPr marL="8634522" indent="0">
              <a:buNone/>
              <a:defRPr sz="4300"/>
            </a:lvl5pPr>
            <a:lvl6pPr marL="10793147" indent="0">
              <a:buNone/>
              <a:defRPr sz="4300"/>
            </a:lvl6pPr>
            <a:lvl7pPr marL="12951773" indent="0">
              <a:buNone/>
              <a:defRPr sz="4300"/>
            </a:lvl7pPr>
            <a:lvl8pPr marL="15110399" indent="0">
              <a:buNone/>
              <a:defRPr sz="4300"/>
            </a:lvl8pPr>
            <a:lvl9pPr marL="17269025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90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733" tIns="215857" rIns="431733" bIns="215857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10081288"/>
            <a:ext cx="29163645" cy="28513567"/>
          </a:xfrm>
          <a:prstGeom prst="rect">
            <a:avLst/>
          </a:prstGeom>
        </p:spPr>
        <p:txBody>
          <a:bodyPr vert="horz" lIns="431733" tIns="215857" rIns="431733" bIns="21585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203" y="40045014"/>
            <a:ext cx="7560945" cy="2300288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87B1-8991-44AA-B6F2-CAB2CA42F43D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9482-ABDA-4782-B2E6-28E577F3E1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95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17251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8974" indent="-1618974" algn="l" defTabSz="4317251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7774" indent="-1349148" algn="l" defTabSz="431725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6574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5199" indent="-1079318" algn="l" defTabSz="4317251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3825" indent="-1079318" algn="l" defTabSz="4317251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2451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1086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89716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48347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8626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7251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5887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4522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3147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1773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0399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69025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100"/>
            <a:ext cx="32404050" cy="61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9048352"/>
            <a:ext cx="32404050" cy="451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-312084" y="93798"/>
            <a:ext cx="33162715" cy="560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2" rIns="91433" bIns="45712"/>
          <a:lstStyle/>
          <a:p>
            <a:pPr algn="ctr" rtl="1" eaLnBrk="0" hangingPunct="0">
              <a:tabLst>
                <a:tab pos="449214" algn="r"/>
                <a:tab pos="2636546" algn="ctr"/>
                <a:tab pos="5273096" algn="r"/>
              </a:tabLst>
            </a:pPr>
            <a:r>
              <a:rPr lang="fr-FR" sz="8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fr-FR" sz="8800" b="1" spc="530" dirty="0" err="1" smtClean="0">
                <a:solidFill>
                  <a:schemeClr val="tx2">
                    <a:lumMod val="75000"/>
                  </a:schemeClr>
                </a:solidFill>
                <a:latin typeface="Eurostile" pitchFamily="34" charset="0"/>
              </a:rPr>
              <a:t>Doctoriale</a:t>
            </a:r>
            <a:r>
              <a:rPr lang="fr-FR" sz="8800" b="1" spc="530" dirty="0" smtClean="0">
                <a:solidFill>
                  <a:schemeClr val="tx2">
                    <a:lumMod val="75000"/>
                  </a:schemeClr>
                </a:solidFill>
                <a:latin typeface="Eurostile" pitchFamily="34" charset="0"/>
              </a:rPr>
              <a:t> de l’université de Tlemcen</a:t>
            </a:r>
            <a:endParaRPr lang="fr-FR" sz="8800" b="1" spc="530" dirty="0">
              <a:latin typeface="Eurostile" pitchFamily="34" charset="0"/>
            </a:endParaRPr>
          </a:p>
          <a:p>
            <a:pPr eaLnBrk="0" hangingPunct="0">
              <a:tabLst>
                <a:tab pos="449214" algn="r"/>
                <a:tab pos="2636546" algn="ctr"/>
                <a:tab pos="5273096" algn="r"/>
              </a:tabLst>
            </a:pPr>
            <a:r>
              <a:rPr lang="fr-FR" sz="8800" b="1" spc="530" dirty="0">
                <a:solidFill>
                  <a:schemeClr val="tx2">
                    <a:lumMod val="75000"/>
                  </a:schemeClr>
                </a:solidFill>
                <a:latin typeface="Eurostile" pitchFamily="34" charset="0"/>
              </a:rPr>
              <a:t>      </a:t>
            </a:r>
          </a:p>
          <a:p>
            <a:pPr rtl="1" eaLnBrk="0" hangingPunct="0">
              <a:tabLst>
                <a:tab pos="449214" algn="r"/>
                <a:tab pos="2636546" algn="ctr"/>
                <a:tab pos="5273096" algn="r"/>
              </a:tabLst>
            </a:pPr>
            <a:endParaRPr lang="fr-FR" sz="49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rtl="1" eaLnBrk="0" hangingPunct="0">
              <a:tabLst>
                <a:tab pos="449214" algn="r"/>
                <a:tab pos="2636546" algn="ctr"/>
                <a:tab pos="5273096" algn="r"/>
              </a:tabLst>
            </a:pPr>
            <a:endParaRPr lang="fr-FR" sz="49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5695" y="1562299"/>
            <a:ext cx="125200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8800" b="1" spc="530" dirty="0">
                <a:solidFill>
                  <a:srgbClr val="C00000"/>
                </a:solidFill>
                <a:latin typeface="Eurostile" pitchFamily="34" charset="0"/>
              </a:rPr>
              <a:t>Université de Tlemcen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130456" y="1562299"/>
            <a:ext cx="13280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8000" b="1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stA="45000" endPos="31000" dist="444500" dir="5400000" sy="-100000" algn="bl" rotWithShape="0"/>
                </a:effectLst>
                <a:latin typeface="Georgia" pitchFamily="18" charset="0"/>
              </a:rPr>
              <a:t>J</a:t>
            </a:r>
            <a:r>
              <a:rPr lang="ar-DZ" sz="8000" b="1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D</a:t>
            </a:r>
            <a:r>
              <a:rPr lang="fr-FR" sz="8000" b="1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Tech</a:t>
            </a:r>
            <a:r>
              <a:rPr lang="fr-FR" sz="8000" b="1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’2022</a:t>
            </a:r>
            <a:endParaRPr lang="ar-DZ" sz="8000" b="1" dirty="0" smtClean="0"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16142" y="3501474"/>
            <a:ext cx="16375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7200" b="1" dirty="0">
                <a:effectLst/>
                <a:latin typeface="Gulim" pitchFamily="34" charset="-127"/>
                <a:ea typeface="Gulim" pitchFamily="34" charset="-127"/>
              </a:rPr>
              <a:t>C</a:t>
            </a:r>
            <a:r>
              <a:rPr lang="fr-FR" sz="6800" b="1" dirty="0">
                <a:effectLst/>
                <a:latin typeface="Georgia" pitchFamily="18" charset="0"/>
              </a:rPr>
              <a:t>hetouane</a:t>
            </a:r>
            <a:r>
              <a:rPr lang="ar-DZ" sz="6800" b="1" dirty="0">
                <a:effectLst/>
                <a:latin typeface="Georgia" pitchFamily="18" charset="0"/>
              </a:rPr>
              <a:t>,</a:t>
            </a:r>
            <a:r>
              <a:rPr lang="fr-FR" sz="6800" b="1" dirty="0">
                <a:effectLst/>
                <a:latin typeface="Georgia" pitchFamily="18" charset="0"/>
              </a:rPr>
              <a:t> </a:t>
            </a:r>
            <a:r>
              <a:rPr lang="fr-FR" sz="6800" b="1" dirty="0" smtClean="0">
                <a:latin typeface="Georgia" pitchFamily="18" charset="0"/>
              </a:rPr>
              <a:t>03-05</a:t>
            </a:r>
            <a:r>
              <a:rPr lang="fr-FR" sz="6800" b="1" dirty="0" smtClean="0">
                <a:effectLst/>
                <a:latin typeface="Georgia" pitchFamily="18" charset="0"/>
              </a:rPr>
              <a:t> Octobre  </a:t>
            </a:r>
            <a:endParaRPr lang="fr-FR" sz="6800" b="1" dirty="0">
              <a:effectLst/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26019037" y="2778199"/>
            <a:ext cx="2922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88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2</a:t>
            </a:r>
            <a:r>
              <a:rPr lang="fr-FR" sz="8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022</a:t>
            </a:r>
            <a:endParaRPr lang="ar-DZ" sz="8800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Imag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01431" y="1101733"/>
            <a:ext cx="2474911" cy="368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1530341" y="7717872"/>
            <a:ext cx="2976158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 smtClean="0"/>
              <a:t>Doctorant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* </a:t>
            </a:r>
            <a:r>
              <a:rPr lang="en-US" sz="3200" b="1" i="1" dirty="0" smtClean="0"/>
              <a:t>; </a:t>
            </a:r>
            <a:r>
              <a:rPr lang="en-US" sz="3200" b="1" i="1" dirty="0" err="1" smtClean="0"/>
              <a:t>Encadreur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***</a:t>
            </a:r>
            <a:endParaRPr lang="fr-FR" sz="3200" b="1" i="1" dirty="0" smtClean="0"/>
          </a:p>
          <a:p>
            <a:pPr lvl="0" algn="ctr" eaLnBrk="0" hangingPunct="0">
              <a:spcBef>
                <a:spcPts val="599"/>
              </a:spcBef>
            </a:pPr>
            <a:r>
              <a:rPr lang="fr-FR" sz="3200" b="1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Laboratoire…………,  Département……..</a:t>
            </a:r>
            <a:endParaRPr lang="fr-FR" sz="3200" b="1" i="1" dirty="0" smtClean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0" algn="ctr" eaLnBrk="0" hangingPunct="0">
              <a:spcBef>
                <a:spcPts val="599"/>
              </a:spcBef>
            </a:pPr>
            <a:r>
              <a:rPr lang="fr-FR" sz="3200" b="1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Université </a:t>
            </a:r>
            <a:r>
              <a:rPr lang="fr-FR" sz="3200" b="1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de Tlemcen,  BP 119  Tlemcen  (Algérie)</a:t>
            </a:r>
          </a:p>
          <a:p>
            <a:pPr lvl="0" algn="ctr"/>
            <a:endParaRPr lang="fr-FR" sz="3200" dirty="0">
              <a:solidFill>
                <a:prstClr val="black"/>
              </a:solidFill>
              <a:latin typeface="Eurostile" pitchFamily="34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1530342" y="5097053"/>
            <a:ext cx="28898329" cy="215051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431733" tIns="215857" rIns="431733" bIns="215857" rtlCol="0" anchor="ctr">
            <a:normAutofit/>
          </a:bodyPr>
          <a:lstStyle>
            <a:lvl1pPr algn="ctr" defTabSz="4317251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err="1" smtClean="0"/>
              <a:t>Titre</a:t>
            </a:r>
            <a:r>
              <a:rPr lang="en-US" sz="9600" b="1" dirty="0" smtClean="0"/>
              <a:t>: ………….</a:t>
            </a:r>
            <a:endParaRPr lang="fr-FR" sz="9600" dirty="0"/>
          </a:p>
        </p:txBody>
      </p:sp>
      <p:cxnSp>
        <p:nvCxnSpPr>
          <p:cNvPr id="45" name="Connecteur droit 44"/>
          <p:cNvCxnSpPr/>
          <p:nvPr/>
        </p:nvCxnSpPr>
        <p:spPr>
          <a:xfrm>
            <a:off x="947970" y="6222904"/>
            <a:ext cx="0" cy="35614044"/>
          </a:xfrm>
          <a:prstGeom prst="line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1971777" y="-2471906"/>
            <a:ext cx="0" cy="36239006"/>
          </a:xfrm>
          <a:prstGeom prst="line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527942" y="21266716"/>
            <a:ext cx="15000085" cy="10313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527943" y="31851359"/>
            <a:ext cx="31535762" cy="7804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658688" y="30741326"/>
            <a:ext cx="7315532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6600" b="1" dirty="0" smtClean="0">
                <a:solidFill>
                  <a:srgbClr val="FF0000"/>
                </a:solidFill>
              </a:rPr>
              <a:t>Ouverture interdisciplinaire</a:t>
            </a:r>
            <a:endParaRPr lang="fr-FR" sz="6600" b="1" spc="530" dirty="0">
              <a:solidFill>
                <a:srgbClr val="FF0000"/>
              </a:solidFill>
              <a:latin typeface="Eurostile" pitchFamily="34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15695483" y="20784584"/>
            <a:ext cx="16140073" cy="102921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19773925" y="20371845"/>
            <a:ext cx="8215370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6000" b="1" dirty="0" smtClean="0">
                <a:solidFill>
                  <a:srgbClr val="FF0000"/>
                </a:solidFill>
              </a:rPr>
              <a:t>Impact Socio-économique et culturel</a:t>
            </a:r>
            <a:endParaRPr lang="fr-FR" sz="6000" b="1" spc="530" dirty="0">
              <a:solidFill>
                <a:srgbClr val="FF0000"/>
              </a:solidFill>
              <a:latin typeface="Eurostile" pitchFamily="34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90669" y="39749472"/>
            <a:ext cx="31713381" cy="34559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200" b="1" dirty="0" smtClean="0">
                <a:solidFill>
                  <a:srgbClr val="FF0000"/>
                </a:solidFill>
              </a:rPr>
              <a:t>(Production scientifique, brevet, vulgarisation, prototypage ….)</a:t>
            </a:r>
            <a:endParaRPr lang="fr-FR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527942" y="9632438"/>
            <a:ext cx="31126128" cy="110119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340" algn="just">
              <a:spcAft>
                <a:spcPts val="600"/>
              </a:spcAft>
            </a:pPr>
            <a:r>
              <a:rPr lang="en-US" sz="7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fr-FR" sz="72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581777" y="8389668"/>
            <a:ext cx="7863946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6000" b="1" dirty="0" smtClean="0">
                <a:solidFill>
                  <a:srgbClr val="FF0000"/>
                </a:solidFill>
              </a:rPr>
              <a:t>Intérêt général de la thèse</a:t>
            </a:r>
            <a:endParaRPr lang="fr-FR" sz="6000" b="1" spc="530" dirty="0">
              <a:solidFill>
                <a:srgbClr val="FF0000"/>
              </a:solidFill>
              <a:latin typeface="Eurostile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09965" y="20524245"/>
            <a:ext cx="6589866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6600" b="1" dirty="0" smtClean="0">
                <a:solidFill>
                  <a:srgbClr val="FF0000"/>
                </a:solidFill>
              </a:rPr>
              <a:t>Présentation de la problématique</a:t>
            </a:r>
            <a:endParaRPr lang="fr-FR" sz="6600" b="1" spc="530" dirty="0">
              <a:solidFill>
                <a:srgbClr val="FF0000"/>
              </a:solidFill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2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69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43</cp:revision>
  <dcterms:created xsi:type="dcterms:W3CDTF">2013-05-02T16:48:22Z</dcterms:created>
  <dcterms:modified xsi:type="dcterms:W3CDTF">2022-09-13T22:24:06Z</dcterms:modified>
</cp:coreProperties>
</file>